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5" r:id="rId1"/>
  </p:sldMasterIdLst>
  <p:sldIdLst>
    <p:sldId id="257" r:id="rId2"/>
    <p:sldId id="258" r:id="rId3"/>
    <p:sldId id="260" r:id="rId4"/>
    <p:sldId id="261" r:id="rId5"/>
    <p:sldId id="277" r:id="rId6"/>
    <p:sldId id="283" r:id="rId7"/>
    <p:sldId id="284" r:id="rId8"/>
    <p:sldId id="285" r:id="rId9"/>
    <p:sldId id="280" r:id="rId10"/>
    <p:sldId id="281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61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6" y="-5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7B27-5EB2-4D62-AE41-16486129E164}" type="datetimeFigureOut">
              <a:rPr lang="ru-RU" smtClean="0"/>
              <a:pPr/>
              <a:t>24.01.2021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F88D-96C6-4A70-B3D9-04945742C5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7B27-5EB2-4D62-AE41-16486129E164}" type="datetimeFigureOut">
              <a:rPr lang="ru-RU" smtClean="0"/>
              <a:pPr/>
              <a:t>24.01.2021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F88D-96C6-4A70-B3D9-04945742C5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7B27-5EB2-4D62-AE41-16486129E164}" type="datetimeFigureOut">
              <a:rPr lang="ru-RU" smtClean="0"/>
              <a:pPr/>
              <a:t>24.01.2021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F88D-96C6-4A70-B3D9-04945742C5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7B27-5EB2-4D62-AE41-16486129E164}" type="datetimeFigureOut">
              <a:rPr lang="ru-RU" smtClean="0"/>
              <a:pPr/>
              <a:t>24.01.2021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F88D-96C6-4A70-B3D9-04945742C5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7B27-5EB2-4D62-AE41-16486129E164}" type="datetimeFigureOut">
              <a:rPr lang="ru-RU" smtClean="0"/>
              <a:pPr/>
              <a:t>24.01.2021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F88D-96C6-4A70-B3D9-04945742C5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7B27-5EB2-4D62-AE41-16486129E164}" type="datetimeFigureOut">
              <a:rPr lang="ru-RU" smtClean="0"/>
              <a:pPr/>
              <a:t>24.01.2021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F88D-96C6-4A70-B3D9-04945742C5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7B27-5EB2-4D62-AE41-16486129E164}" type="datetimeFigureOut">
              <a:rPr lang="ru-RU" smtClean="0"/>
              <a:pPr/>
              <a:t>24.01.2021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F88D-96C6-4A70-B3D9-04945742C5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7B27-5EB2-4D62-AE41-16486129E164}" type="datetimeFigureOut">
              <a:rPr lang="ru-RU" smtClean="0"/>
              <a:pPr/>
              <a:t>24.01.2021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F88D-96C6-4A70-B3D9-04945742C5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7B27-5EB2-4D62-AE41-16486129E164}" type="datetimeFigureOut">
              <a:rPr lang="ru-RU" smtClean="0"/>
              <a:pPr/>
              <a:t>24.01.2021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F88D-96C6-4A70-B3D9-04945742C5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7B27-5EB2-4D62-AE41-16486129E164}" type="datetimeFigureOut">
              <a:rPr lang="ru-RU" smtClean="0"/>
              <a:pPr/>
              <a:t>24.01.2021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F88D-96C6-4A70-B3D9-04945742C5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7B27-5EB2-4D62-AE41-16486129E164}" type="datetimeFigureOut">
              <a:rPr lang="ru-RU" smtClean="0"/>
              <a:pPr/>
              <a:t>24.01.2021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AE18F88D-96C6-4A70-B3D9-04945742C55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AC7B27-5EB2-4D62-AE41-16486129E164}" type="datetimeFigureOut">
              <a:rPr lang="ru-RU" smtClean="0"/>
              <a:pPr/>
              <a:t>24.01.2021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18F88D-96C6-4A70-B3D9-04945742C55B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6" r:id="rId1"/>
    <p:sldLayoutId id="2147484057" r:id="rId2"/>
    <p:sldLayoutId id="2147484058" r:id="rId3"/>
    <p:sldLayoutId id="2147484059" r:id="rId4"/>
    <p:sldLayoutId id="2147484060" r:id="rId5"/>
    <p:sldLayoutId id="2147484061" r:id="rId6"/>
    <p:sldLayoutId id="2147484062" r:id="rId7"/>
    <p:sldLayoutId id="2147484063" r:id="rId8"/>
    <p:sldLayoutId id="2147484064" r:id="rId9"/>
    <p:sldLayoutId id="2147484065" r:id="rId10"/>
    <p:sldLayoutId id="2147484066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https://st4.depositphotos.com/34939642/38154/v/1600/depositphotos_381547462-stock-illustration-boy-flying-balloo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3878" y="1095094"/>
            <a:ext cx="3572362" cy="506655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95754" y="787791"/>
            <a:ext cx="10114671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ru-RU" sz="2000" b="1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000" b="1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400" b="1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453247" y="1638248"/>
            <a:ext cx="7362701" cy="4202951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АДАПТИРОВАННОЙ ОБРАЗОВАТЕЛЬНОЙ ПРОГРАММЫ 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 ДЛЯ ДЕТЕЙ  </a:t>
            </a:r>
            <a:endParaRPr lang="ru-RU" b="1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 </a:t>
            </a:r>
            <a:r>
              <a:rPr lang="ru-RU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ЗАДЕРЖКОЙ ПСИХИЧЕКОГО РАЗВИТИЯ МУНИЦИПАЛЬНОГО БЮДЖЕТНОГО ДОШКОЛЬНОГО ОБРАЗОВАТЕЛЬНОГО УЧРЕЖДЕНИЯ  </a:t>
            </a:r>
            <a:endParaRPr lang="ru-RU" b="1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МУРМАНСКА №131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64233" y="5852160"/>
            <a:ext cx="4234375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53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static.wixstatic.com/media/13d90d_d443819972a94c49ac0166e3e1a0152b~mv2_d_1819_1920_s_2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77845" y="2965272"/>
            <a:ext cx="3357615" cy="3544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813950" y="436171"/>
            <a:ext cx="10989851" cy="7793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2"/>
                </a:solidFill>
              </a:rPr>
              <a:t>Формы взаимодействия детского сада и семьи:</a:t>
            </a:r>
            <a:endParaRPr lang="ru-RU" sz="1600" dirty="0" smtClean="0">
              <a:solidFill>
                <a:schemeClr val="tx2"/>
              </a:solidFill>
            </a:endParaRPr>
          </a:p>
          <a:p>
            <a:r>
              <a:rPr lang="ru-RU" sz="1600" b="1" i="1" dirty="0" smtClean="0">
                <a:solidFill>
                  <a:schemeClr val="tx2"/>
                </a:solidFill>
              </a:rPr>
              <a:t>Информационные формы взаимодействия с родителями</a:t>
            </a:r>
            <a:r>
              <a:rPr lang="ru-RU" sz="1600" b="1" i="1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  <a:r>
              <a:rPr lang="ru-RU" sz="1600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ru-RU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/>
            <a:r>
              <a:rPr lang="ru-RU" sz="1600" i="1" dirty="0" smtClean="0">
                <a:solidFill>
                  <a:schemeClr val="bg2">
                    <a:lumMod val="50000"/>
                  </a:schemeClr>
                </a:solidFill>
              </a:rPr>
              <a:t>Социологические срезы, опросы ,анкеты диагностики, патронаж,</a:t>
            </a:r>
            <a:endParaRPr lang="ru-RU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/>
            <a:r>
              <a:rPr lang="ru-RU" sz="1600" i="1" dirty="0" smtClean="0">
                <a:solidFill>
                  <a:schemeClr val="bg2">
                    <a:lumMod val="50000"/>
                  </a:schemeClr>
                </a:solidFill>
              </a:rPr>
              <a:t>Почтовые ящики, педагогические блокноты,</a:t>
            </a:r>
            <a:endParaRPr lang="ru-RU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/>
            <a:r>
              <a:rPr lang="ru-RU" sz="1600" i="1" dirty="0" smtClean="0">
                <a:solidFill>
                  <a:schemeClr val="bg2">
                    <a:lumMod val="50000"/>
                  </a:schemeClr>
                </a:solidFill>
              </a:rPr>
              <a:t>Газеты, журналы, листовки, памятки, письменные консультации, информационные проспекты, дни открытых дверей, информационные листы, бюллетени, шпаргалки для родителей, информационные корзины.</a:t>
            </a:r>
          </a:p>
          <a:p>
            <a:pPr lvl="0"/>
            <a:endParaRPr lang="ru-RU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sz="1600" b="1" i="1" dirty="0" smtClean="0">
                <a:solidFill>
                  <a:schemeClr val="tx2"/>
                </a:solidFill>
              </a:rPr>
              <a:t>Познавательные формы взаимодействия с родителями</a:t>
            </a:r>
            <a:r>
              <a:rPr lang="ru-RU" sz="1600" b="1" i="1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  <a:r>
              <a:rPr lang="ru-RU" sz="1600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ru-RU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sz="1600" i="1" dirty="0" smtClean="0">
                <a:solidFill>
                  <a:schemeClr val="bg2">
                    <a:lumMod val="50000"/>
                  </a:schemeClr>
                </a:solidFill>
              </a:rPr>
              <a:t>Лекции, мини- лектории,</a:t>
            </a:r>
            <a:endParaRPr lang="ru-RU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/>
            <a:r>
              <a:rPr lang="ru-RU" sz="1600" i="1" dirty="0" smtClean="0">
                <a:solidFill>
                  <a:schemeClr val="bg2">
                    <a:lumMod val="50000"/>
                  </a:schemeClr>
                </a:solidFill>
              </a:rPr>
              <a:t>Семинары-практикумы, тренинги, деловые игры,</a:t>
            </a:r>
            <a:endParaRPr lang="ru-RU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/>
            <a:r>
              <a:rPr lang="ru-RU" sz="1600" i="1" dirty="0" smtClean="0">
                <a:solidFill>
                  <a:schemeClr val="bg2">
                    <a:lumMod val="50000"/>
                  </a:schemeClr>
                </a:solidFill>
              </a:rPr>
              <a:t>Собрания, конференции, брифинги, консилиум, презентации, беседы, </a:t>
            </a:r>
            <a:endParaRPr lang="ru-RU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/>
            <a:r>
              <a:rPr lang="ru-RU" sz="1600" i="1" dirty="0" smtClean="0">
                <a:solidFill>
                  <a:schemeClr val="bg2">
                    <a:lumMod val="50000"/>
                  </a:schemeClr>
                </a:solidFill>
              </a:rPr>
              <a:t>Педагогические кафе, педагогические копилки, мастер-классы, аукционы секретов семейного воспитания, круглые столы, </a:t>
            </a:r>
            <a:r>
              <a:rPr lang="ru-RU" sz="1600" i="1" dirty="0" err="1" smtClean="0">
                <a:solidFill>
                  <a:schemeClr val="bg2">
                    <a:lumMod val="50000"/>
                  </a:schemeClr>
                </a:solidFill>
              </a:rPr>
              <a:t>портфолио</a:t>
            </a:r>
            <a:r>
              <a:rPr lang="ru-RU" sz="1600" i="1" dirty="0" smtClean="0">
                <a:solidFill>
                  <a:schemeClr val="bg2">
                    <a:lumMod val="50000"/>
                  </a:schemeClr>
                </a:solidFill>
              </a:rPr>
              <a:t> семейного успеха</a:t>
            </a:r>
            <a:endParaRPr lang="ru-RU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/>
            <a:r>
              <a:rPr lang="ru-RU" sz="1600" i="1" dirty="0" err="1" smtClean="0">
                <a:solidFill>
                  <a:schemeClr val="bg2">
                    <a:lumMod val="50000"/>
                  </a:schemeClr>
                </a:solidFill>
              </a:rPr>
              <a:t>Коучинг</a:t>
            </a:r>
            <a:r>
              <a:rPr lang="ru-RU" sz="1600" i="1" dirty="0" smtClean="0">
                <a:solidFill>
                  <a:schemeClr val="bg2">
                    <a:lumMod val="50000"/>
                  </a:schemeClr>
                </a:solidFill>
              </a:rPr>
              <a:t>, дни добрых дел, гости группы, познавательные </a:t>
            </a:r>
            <a:r>
              <a:rPr lang="ru-RU" sz="1600" i="1" dirty="0" err="1" smtClean="0">
                <a:solidFill>
                  <a:schemeClr val="bg2">
                    <a:lumMod val="50000"/>
                  </a:schemeClr>
                </a:solidFill>
              </a:rPr>
              <a:t>квесты</a:t>
            </a:r>
            <a:r>
              <a:rPr lang="ru-RU" sz="1600" i="1" dirty="0" smtClean="0">
                <a:solidFill>
                  <a:schemeClr val="bg2">
                    <a:lumMod val="50000"/>
                  </a:schemeClr>
                </a:solidFill>
              </a:rPr>
              <a:t>,</a:t>
            </a:r>
            <a:endParaRPr lang="ru-RU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/>
            <a:r>
              <a:rPr lang="ru-RU" sz="1600" i="1" dirty="0" smtClean="0">
                <a:solidFill>
                  <a:schemeClr val="bg2">
                    <a:lumMod val="50000"/>
                  </a:schemeClr>
                </a:solidFill>
              </a:rPr>
              <a:t>Совместные занятия,  познавательно- интеллектуальные игры(</a:t>
            </a:r>
            <a:r>
              <a:rPr lang="ru-RU" sz="1600" i="1" dirty="0" err="1" smtClean="0">
                <a:solidFill>
                  <a:schemeClr val="bg2">
                    <a:lumMod val="50000"/>
                  </a:schemeClr>
                </a:solidFill>
              </a:rPr>
              <a:t>Н-Р:Что?Где?Когда</a:t>
            </a:r>
            <a:r>
              <a:rPr lang="ru-RU" sz="1600" i="1" dirty="0" smtClean="0">
                <a:solidFill>
                  <a:schemeClr val="bg2">
                    <a:lumMod val="50000"/>
                  </a:schemeClr>
                </a:solidFill>
              </a:rPr>
              <a:t>),</a:t>
            </a:r>
          </a:p>
          <a:p>
            <a:pPr lvl="0"/>
            <a:r>
              <a:rPr lang="ru-RU" sz="1600" i="1" dirty="0" smtClean="0">
                <a:solidFill>
                  <a:schemeClr val="bg2">
                    <a:lumMod val="50000"/>
                  </a:schemeClr>
                </a:solidFill>
              </a:rPr>
              <a:t> проектная деятельность</a:t>
            </a:r>
            <a:endParaRPr lang="ru-RU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sz="1600" b="1" i="1" dirty="0" smtClean="0">
                <a:solidFill>
                  <a:schemeClr val="bg2">
                    <a:lumMod val="50000"/>
                  </a:schemeClr>
                </a:solidFill>
              </a:rPr>
              <a:t> </a:t>
            </a:r>
            <a:endParaRPr lang="ru-RU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sz="1600" b="1" i="1" dirty="0" err="1" smtClean="0">
                <a:solidFill>
                  <a:schemeClr val="tx2"/>
                </a:solidFill>
              </a:rPr>
              <a:t>Досуговые</a:t>
            </a:r>
            <a:r>
              <a:rPr lang="ru-RU" sz="1600" b="1" i="1" dirty="0" smtClean="0">
                <a:solidFill>
                  <a:schemeClr val="tx2"/>
                </a:solidFill>
              </a:rPr>
              <a:t> формы взаимодействия с родителями:</a:t>
            </a:r>
            <a:r>
              <a:rPr lang="ru-RU" sz="1600" i="1" dirty="0" smtClean="0">
                <a:solidFill>
                  <a:schemeClr val="tx2"/>
                </a:solidFill>
              </a:rPr>
              <a:t> </a:t>
            </a:r>
            <a:endParaRPr lang="ru-RU" sz="1600" dirty="0" smtClean="0">
              <a:solidFill>
                <a:schemeClr val="tx2"/>
              </a:solidFill>
            </a:endParaRPr>
          </a:p>
          <a:p>
            <a:pPr lvl="0"/>
            <a:r>
              <a:rPr lang="ru-RU" sz="1600" i="1" dirty="0" smtClean="0">
                <a:solidFill>
                  <a:schemeClr val="bg2">
                    <a:lumMod val="50000"/>
                  </a:schemeClr>
                </a:solidFill>
              </a:rPr>
              <a:t>Праздники, </a:t>
            </a:r>
            <a:endParaRPr lang="ru-RU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/>
            <a:r>
              <a:rPr lang="ru-RU" sz="1600" i="1" dirty="0" smtClean="0">
                <a:solidFill>
                  <a:schemeClr val="bg2">
                    <a:lumMod val="50000"/>
                  </a:schemeClr>
                </a:solidFill>
              </a:rPr>
              <a:t>Концерты, </a:t>
            </a:r>
            <a:endParaRPr lang="ru-RU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/>
            <a:r>
              <a:rPr lang="ru-RU" sz="1600" i="1" dirty="0" smtClean="0">
                <a:solidFill>
                  <a:schemeClr val="bg2">
                    <a:lumMod val="50000"/>
                  </a:schemeClr>
                </a:solidFill>
              </a:rPr>
              <a:t>Конкурсы, соревнования</a:t>
            </a:r>
            <a:endParaRPr lang="ru-RU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/>
            <a:r>
              <a:rPr lang="ru-RU" sz="1600" i="1" dirty="0" smtClean="0">
                <a:solidFill>
                  <a:schemeClr val="bg2">
                    <a:lumMod val="50000"/>
                  </a:schemeClr>
                </a:solidFill>
              </a:rPr>
              <a:t>Пробеги, экскурсии, походы</a:t>
            </a:r>
            <a:endParaRPr lang="ru-RU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/>
            <a:r>
              <a:rPr lang="ru-RU" sz="1600" i="1" dirty="0" smtClean="0">
                <a:solidFill>
                  <a:schemeClr val="bg2">
                    <a:lumMod val="50000"/>
                  </a:schemeClr>
                </a:solidFill>
              </a:rPr>
              <a:t>Выставки работ родителей и детей, семейные вернисажи</a:t>
            </a:r>
            <a:endParaRPr lang="ru-RU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/>
            <a:r>
              <a:rPr lang="ru-RU" sz="1600" i="1" dirty="0" smtClean="0">
                <a:solidFill>
                  <a:schemeClr val="bg2">
                    <a:lumMod val="50000"/>
                  </a:schemeClr>
                </a:solidFill>
              </a:rPr>
              <a:t>Музыкальные и литературные салоны</a:t>
            </a:r>
            <a:endParaRPr lang="ru-RU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 indent="252095" algn="just">
              <a:lnSpc>
                <a:spcPct val="115000"/>
              </a:lnSpc>
              <a:spcAft>
                <a:spcPts val="0"/>
              </a:spcAft>
            </a:pPr>
            <a:endParaRPr lang="ru-RU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endParaRPr lang="ru-RU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11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2034" y="478305"/>
            <a:ext cx="11197879" cy="880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разработана в соответствии с нормативными документами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ru-RU" dirty="0" smtClean="0">
              <a:solidFill>
                <a:schemeClr val="accent4"/>
              </a:solidFill>
              <a:latin typeface="Arial Narrow" pitchFamily="34" charset="0"/>
            </a:endParaRPr>
          </a:p>
          <a:p>
            <a:pPr algn="just"/>
            <a:r>
              <a:rPr lang="ru-RU" sz="2000" dirty="0" smtClean="0">
                <a:solidFill>
                  <a:schemeClr val="accent4"/>
                </a:solidFill>
                <a:latin typeface="Arial Narrow" pitchFamily="34" charset="0"/>
              </a:rPr>
              <a:t>Адаптированная образовательная  программа дошкольного образования муниципального бюджетного дошкольного образовательного учреждения №131 г. Мурманска для детей  с задержкой психического развития разработана на основе: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4"/>
                </a:solidFill>
                <a:latin typeface="Arial Narrow" pitchFamily="34" charset="0"/>
              </a:rPr>
              <a:t>- Федерального закона «Об образовании в Российской Федерации» от 29 декабря 2012г. №273-ФЗ;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4"/>
                </a:solidFill>
                <a:latin typeface="Arial Narrow" pitchFamily="34" charset="0"/>
              </a:rPr>
              <a:t>-  Конвенции о правах ребёнка ООН;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4"/>
                </a:solidFill>
                <a:latin typeface="Arial Narrow" pitchFamily="34" charset="0"/>
              </a:rPr>
              <a:t>-  СП 2.4.3648-20 Санитарно-эпидемиологические требования к организациям воспитания и обучения, отдыха и оздоровления детей и молодежи</a:t>
            </a:r>
          </a:p>
          <a:p>
            <a:pPr algn="just"/>
            <a:r>
              <a:rPr lang="ru-RU" sz="2000" dirty="0" smtClean="0">
                <a:solidFill>
                  <a:schemeClr val="accent4"/>
                </a:solidFill>
                <a:latin typeface="Arial Narrow" pitchFamily="34" charset="0"/>
              </a:rPr>
              <a:t> (Постановление от 28 сентября 2020 г.№28 «Об утверждении санитарных правил СП 2.4.3648-20 «Санитарно-эпидемиологические требования к организациям воспитания и обучения, отдыха и оздоровления детей и молодежи»)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4"/>
                </a:solidFill>
                <a:latin typeface="Arial Narrow" pitchFamily="34" charset="0"/>
              </a:rPr>
              <a:t>-  Федерального  государственного  образовательного  стандарта  дошкольного образования (приказ Министерства образования и науки РФ от 17 октября 2013 г. №1155);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4"/>
                </a:solidFill>
                <a:latin typeface="Arial Narrow" pitchFamily="34" charset="0"/>
              </a:rPr>
              <a:t>- Программы коррекционно-развивающей работы в  группе компенсирующей направленности для детей с задержкой психического развития, разработанной с учетом содержания Программы воспитания и обучения дошкольников с задержкой психического развития / Л.В. </a:t>
            </a:r>
            <a:r>
              <a:rPr lang="ru-RU" sz="2000" dirty="0" err="1" smtClean="0">
                <a:solidFill>
                  <a:schemeClr val="accent4"/>
                </a:solidFill>
                <a:latin typeface="Arial Narrow" pitchFamily="34" charset="0"/>
              </a:rPr>
              <a:t>Баряева</a:t>
            </a:r>
            <a:r>
              <a:rPr lang="ru-RU" sz="2000" dirty="0" smtClean="0">
                <a:solidFill>
                  <a:schemeClr val="accent4"/>
                </a:solidFill>
                <a:latin typeface="Arial Narrow" pitchFamily="34" charset="0"/>
              </a:rPr>
              <a:t>, И.Г. Вечканова, О.П. </a:t>
            </a:r>
            <a:r>
              <a:rPr lang="ru-RU" sz="2000" dirty="0" err="1" smtClean="0">
                <a:solidFill>
                  <a:schemeClr val="accent4"/>
                </a:solidFill>
                <a:latin typeface="Arial Narrow" pitchFamily="34" charset="0"/>
              </a:rPr>
              <a:t>Гаврилушкина</a:t>
            </a:r>
            <a:r>
              <a:rPr lang="ru-RU" sz="2000" dirty="0" smtClean="0">
                <a:solidFill>
                  <a:schemeClr val="accent4"/>
                </a:solidFill>
                <a:latin typeface="Arial Narrow" pitchFamily="34" charset="0"/>
              </a:rPr>
              <a:t> и др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     </a:t>
            </a:r>
            <a:endParaRPr lang="ru-RU" dirty="0" smtClean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21947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старший воспитатель\картинки1\звездочк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96992" y="4419595"/>
            <a:ext cx="2438405" cy="2438405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450166" y="520505"/>
            <a:ext cx="11451102" cy="8903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1600" dirty="0" smtClean="0">
                <a:solidFill>
                  <a:schemeClr val="accent4"/>
                </a:solidFill>
                <a:latin typeface="Arial Narrow" pitchFamily="34" charset="0"/>
              </a:rPr>
              <a:t>Настоящая Программа носит коррекционно-развивающий характер. </a:t>
            </a:r>
          </a:p>
          <a:p>
            <a:r>
              <a:rPr lang="ru-RU" sz="1600" dirty="0" smtClean="0">
                <a:solidFill>
                  <a:schemeClr val="accent4"/>
                </a:solidFill>
                <a:latin typeface="Arial Narrow" pitchFamily="34" charset="0"/>
              </a:rPr>
              <a:t>Программа предусмотрена для освоения детьми в возрасте от 4 лет до 7 лет с задержкой психического развития</a:t>
            </a:r>
          </a:p>
          <a:p>
            <a:r>
              <a:rPr lang="ru-RU" sz="1600" b="1" dirty="0" smtClean="0">
                <a:solidFill>
                  <a:schemeClr val="accent4"/>
                </a:solidFill>
                <a:latin typeface="Arial Narrow" pitchFamily="34" charset="0"/>
              </a:rPr>
              <a:t> </a:t>
            </a:r>
            <a:endParaRPr lang="ru-RU" sz="1600" dirty="0" smtClean="0">
              <a:solidFill>
                <a:schemeClr val="accent4"/>
              </a:solidFill>
              <a:latin typeface="Arial Narrow" pitchFamily="34" charset="0"/>
            </a:endParaRPr>
          </a:p>
          <a:p>
            <a:r>
              <a:rPr lang="ru-RU" sz="1600" dirty="0" smtClean="0">
                <a:solidFill>
                  <a:schemeClr val="accent4"/>
                </a:solidFill>
                <a:latin typeface="Arial Narrow" pitchFamily="34" charset="0"/>
              </a:rPr>
              <a:t>     Программа реализуется на государственном языке Российской Федерации. </a:t>
            </a:r>
          </a:p>
          <a:p>
            <a:r>
              <a:rPr lang="ru-RU" sz="1600" dirty="0" smtClean="0">
                <a:solidFill>
                  <a:schemeClr val="accent4"/>
                </a:solidFill>
                <a:latin typeface="Arial Narrow" pitchFamily="34" charset="0"/>
              </a:rPr>
              <a:t>Программа состоит из обязательной части и части, формируемой участниками образовательных отношений. Обе части являются взаимодополняющими и необходимыми в соответствии с ФГОС ДО.</a:t>
            </a:r>
          </a:p>
          <a:p>
            <a:r>
              <a:rPr lang="ru-RU" sz="1600" dirty="0" smtClean="0">
                <a:solidFill>
                  <a:schemeClr val="accent4"/>
                </a:solidFill>
                <a:latin typeface="Arial Narrow" pitchFamily="34" charset="0"/>
              </a:rPr>
              <a:t> </a:t>
            </a:r>
          </a:p>
          <a:p>
            <a:pPr algn="just"/>
            <a:r>
              <a:rPr lang="ru-RU" sz="1600" b="1" i="1" dirty="0" smtClean="0">
                <a:solidFill>
                  <a:schemeClr val="accent4"/>
                </a:solidFill>
                <a:latin typeface="Arial Narrow" pitchFamily="34" charset="0"/>
              </a:rPr>
              <a:t>Обязательная часть Программы разработана с учетом содержания:</a:t>
            </a:r>
            <a:endParaRPr lang="ru-RU" sz="1600" dirty="0" smtClean="0">
              <a:solidFill>
                <a:schemeClr val="accent4"/>
              </a:solidFill>
              <a:latin typeface="Arial Narrow" pitchFamily="34" charset="0"/>
            </a:endParaRPr>
          </a:p>
          <a:p>
            <a:pPr lvl="0" algn="just"/>
            <a:r>
              <a:rPr lang="ru-RU" sz="1600" dirty="0" smtClean="0">
                <a:solidFill>
                  <a:schemeClr val="accent4"/>
                </a:solidFill>
                <a:latin typeface="Arial Narrow" pitchFamily="34" charset="0"/>
              </a:rPr>
              <a:t>Программы коррекционно-развивающей работы в  группе компенсирующей направленности для детей с задержкой психического развития, разработанной с учетом содержания Программы воспитания и обучения дошкольников с задержкой психического развития / Л.В. </a:t>
            </a:r>
            <a:r>
              <a:rPr lang="ru-RU" sz="1600" dirty="0" err="1" smtClean="0">
                <a:solidFill>
                  <a:schemeClr val="accent4"/>
                </a:solidFill>
                <a:latin typeface="Arial Narrow" pitchFamily="34" charset="0"/>
              </a:rPr>
              <a:t>Баряева</a:t>
            </a:r>
            <a:r>
              <a:rPr lang="ru-RU" sz="1600" dirty="0" smtClean="0">
                <a:solidFill>
                  <a:schemeClr val="accent4"/>
                </a:solidFill>
                <a:latin typeface="Arial Narrow" pitchFamily="34" charset="0"/>
              </a:rPr>
              <a:t>, И.Г. Вечканова, О.П. </a:t>
            </a:r>
            <a:r>
              <a:rPr lang="ru-RU" sz="1600" dirty="0" err="1" smtClean="0">
                <a:solidFill>
                  <a:schemeClr val="accent4"/>
                </a:solidFill>
                <a:latin typeface="Arial Narrow" pitchFamily="34" charset="0"/>
              </a:rPr>
              <a:t>Гаврилушкина</a:t>
            </a:r>
            <a:r>
              <a:rPr lang="ru-RU" sz="1600" dirty="0" smtClean="0">
                <a:solidFill>
                  <a:schemeClr val="accent4"/>
                </a:solidFill>
                <a:latin typeface="Arial Narrow" pitchFamily="34" charset="0"/>
              </a:rPr>
              <a:t> и др.</a:t>
            </a:r>
          </a:p>
          <a:p>
            <a:pPr lvl="0" algn="just"/>
            <a:r>
              <a:rPr lang="ru-RU" sz="1600" dirty="0" smtClean="0">
                <a:solidFill>
                  <a:schemeClr val="accent4"/>
                </a:solidFill>
                <a:latin typeface="Arial Narrow" pitchFamily="34" charset="0"/>
              </a:rPr>
              <a:t>позицию гуманно-личностного отношения к ребенку и его всестороннее развитие, формирование духовных и общечеловеческих ценностей;</a:t>
            </a:r>
          </a:p>
          <a:p>
            <a:pPr algn="just"/>
            <a:r>
              <a:rPr lang="ru-RU" sz="1600" b="1" i="1" dirty="0" smtClean="0">
                <a:solidFill>
                  <a:schemeClr val="accent4"/>
                </a:solidFill>
                <a:latin typeface="Arial Narrow" pitchFamily="34" charset="0"/>
              </a:rPr>
              <a:t>Часть, формируемая участниками образовательных отношений разработана с учетом содержания:</a:t>
            </a:r>
            <a:endParaRPr lang="ru-RU" sz="1600" dirty="0" smtClean="0">
              <a:solidFill>
                <a:schemeClr val="accent4"/>
              </a:solidFill>
              <a:latin typeface="Arial Narrow" pitchFamily="34" charset="0"/>
            </a:endParaRPr>
          </a:p>
          <a:p>
            <a:pPr lvl="0" algn="just"/>
            <a:r>
              <a:rPr lang="ru-RU" sz="1600" dirty="0" smtClean="0">
                <a:solidFill>
                  <a:schemeClr val="accent4"/>
                </a:solidFill>
                <a:latin typeface="Arial Narrow" pitchFamily="34" charset="0"/>
              </a:rPr>
              <a:t>Вариативная программа художественного воспитания и развития детей 2-7 лет «Цветные ладошки» / И.А. Лыкова</a:t>
            </a:r>
          </a:p>
          <a:p>
            <a:pPr algn="just"/>
            <a:r>
              <a:rPr lang="ru-RU" sz="1600" dirty="0" smtClean="0">
                <a:solidFill>
                  <a:schemeClr val="accent4"/>
                </a:solidFill>
                <a:latin typeface="Arial Narrow" pitchFamily="34" charset="0"/>
              </a:rPr>
              <a:t>Адаптированная программа состоит из трех основных разделов: целевого, содержательного и организационного, в каждом из которых отражается обязательная часть и часть формируемая участниками образовательных отношений. Объем обязательной части Адаптированной программы составляет 90% от ее общего объема, остальные 10% составляют объем части Адаптированной программы, формируемой участниками образовательных отношений.</a:t>
            </a:r>
          </a:p>
          <a:p>
            <a:pPr algn="just"/>
            <a:r>
              <a:rPr lang="ru-RU" sz="1600" dirty="0" smtClean="0">
                <a:solidFill>
                  <a:schemeClr val="accent4"/>
                </a:solidFill>
                <a:latin typeface="Arial Narrow" pitchFamily="34" charset="0"/>
              </a:rPr>
              <a:t>«Программа» включает следующие </a:t>
            </a:r>
            <a:r>
              <a:rPr lang="ru-RU" sz="1600" b="1" i="1" dirty="0" smtClean="0">
                <a:solidFill>
                  <a:schemeClr val="accent4"/>
                </a:solidFill>
                <a:latin typeface="Arial Narrow" pitchFamily="34" charset="0"/>
              </a:rPr>
              <a:t>образовательные области</a:t>
            </a:r>
            <a:r>
              <a:rPr lang="ru-RU" sz="1600" dirty="0" smtClean="0">
                <a:solidFill>
                  <a:schemeClr val="accent4"/>
                </a:solidFill>
                <a:latin typeface="Arial Narrow" pitchFamily="34" charset="0"/>
              </a:rPr>
              <a:t>: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accent4"/>
                </a:solidFill>
                <a:latin typeface="Arial Narrow" pitchFamily="34" charset="0"/>
              </a:rPr>
              <a:t>социально-коммуникативное развитие;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accent4"/>
                </a:solidFill>
                <a:latin typeface="Arial Narrow" pitchFamily="34" charset="0"/>
              </a:rPr>
              <a:t>познавательное развитие;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accent4"/>
                </a:solidFill>
                <a:latin typeface="Arial Narrow" pitchFamily="34" charset="0"/>
              </a:rPr>
              <a:t>речевое развитие;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accent4"/>
                </a:solidFill>
                <a:latin typeface="Arial Narrow" pitchFamily="34" charset="0"/>
              </a:rPr>
              <a:t>художественно-эстетическое развитие;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accent4"/>
                </a:solidFill>
                <a:latin typeface="Arial Narrow" pitchFamily="34" charset="0"/>
              </a:rPr>
              <a:t>физическое развитие</a:t>
            </a:r>
            <a:r>
              <a:rPr lang="ru-RU" sz="1600" dirty="0" smtClean="0">
                <a:solidFill>
                  <a:schemeClr val="accent4"/>
                </a:solidFill>
                <a:latin typeface="Arial Narrow" pitchFamily="34" charset="0"/>
              </a:rPr>
              <a:t>.</a:t>
            </a:r>
          </a:p>
          <a:p>
            <a:r>
              <a:rPr lang="ru-RU" sz="1600" dirty="0" smtClean="0">
                <a:solidFill>
                  <a:schemeClr val="accent4"/>
                </a:solidFill>
                <a:latin typeface="Arial Narrow" pitchFamily="34" charset="0"/>
              </a:rPr>
              <a:t> </a:t>
            </a:r>
            <a:endParaRPr lang="ru-RU" sz="1600" dirty="0" smtClean="0">
              <a:solidFill>
                <a:schemeClr val="accent4"/>
              </a:solidFill>
              <a:latin typeface="Arial Narrow" pitchFamily="34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chemeClr val="accent4"/>
                </a:solidFill>
                <a:latin typeface="Arial Narrow" pitchFamily="34" charset="0"/>
              </a:rPr>
              <a:t>  </a:t>
            </a:r>
            <a:r>
              <a:rPr lang="ru-RU" sz="1600" b="1" dirty="0" smtClean="0">
                <a:solidFill>
                  <a:schemeClr val="accent4"/>
                </a:solidFill>
                <a:latin typeface="Arial Narrow" pitchFamily="34" charset="0"/>
              </a:rPr>
              <a:t>   </a:t>
            </a:r>
            <a:endParaRPr lang="ru-RU" sz="1600" dirty="0">
              <a:solidFill>
                <a:schemeClr val="accent4"/>
              </a:solidFill>
              <a:latin typeface="Arial Narrow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15000"/>
              </a:lnSpc>
              <a:spcAft>
                <a:spcPts val="0"/>
              </a:spcAft>
            </a:pPr>
            <a:endParaRPr lang="ru-RU" sz="1600" dirty="0" smtClean="0">
              <a:effectLst/>
              <a:latin typeface="Arial Narrow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15000"/>
              </a:lnSpc>
              <a:spcAft>
                <a:spcPts val="0"/>
              </a:spcAft>
            </a:pPr>
            <a:endParaRPr lang="ru-RU" sz="1600" dirty="0">
              <a:latin typeface="Arial Narrow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15000"/>
              </a:lnSpc>
              <a:spcAft>
                <a:spcPts val="0"/>
              </a:spcAft>
            </a:pPr>
            <a:endParaRPr lang="ru-RU" sz="1600" dirty="0" smtClean="0">
              <a:effectLst/>
              <a:latin typeface="Arial Narrow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15000"/>
              </a:lnSpc>
              <a:spcAft>
                <a:spcPts val="0"/>
              </a:spcAft>
            </a:pPr>
            <a:endParaRPr lang="ru-RU" sz="1600" dirty="0">
              <a:latin typeface="Arial Narrow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15000"/>
              </a:lnSpc>
              <a:spcAft>
                <a:spcPts val="0"/>
              </a:spcAft>
            </a:pPr>
            <a:endParaRPr lang="ru-RU" sz="1600" dirty="0" smtClean="0">
              <a:effectLst/>
              <a:latin typeface="Arial Narrow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15000"/>
              </a:lnSpc>
              <a:spcAft>
                <a:spcPts val="0"/>
              </a:spcAft>
            </a:pPr>
            <a:endParaRPr lang="ru-RU" sz="1600" dirty="0">
              <a:latin typeface="Arial Narrow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30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старший воспитатель\картинки1\звездочк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438405" cy="2438405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09323" y="838224"/>
            <a:ext cx="11743980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78966" y="520505"/>
            <a:ext cx="967433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4"/>
                </a:solidFill>
                <a:latin typeface="Arial Narrow" pitchFamily="34" charset="0"/>
              </a:rPr>
              <a:t>Цель Программы </a:t>
            </a:r>
            <a:r>
              <a:rPr lang="ru-RU" sz="2000" b="1" dirty="0" smtClean="0">
                <a:solidFill>
                  <a:schemeClr val="accent4"/>
                </a:solidFill>
                <a:latin typeface="Arial Narrow" pitchFamily="34" charset="0"/>
              </a:rPr>
              <a:t>- </a:t>
            </a:r>
            <a:r>
              <a:rPr lang="ru-RU" sz="2000" dirty="0" smtClean="0">
                <a:solidFill>
                  <a:schemeClr val="accent4"/>
                </a:solidFill>
                <a:latin typeface="Arial Narrow" pitchFamily="34" charset="0"/>
              </a:rPr>
              <a:t> </a:t>
            </a:r>
            <a:r>
              <a:rPr lang="ru-RU" sz="1600" dirty="0" smtClean="0">
                <a:solidFill>
                  <a:schemeClr val="accent4"/>
                </a:solidFill>
                <a:latin typeface="Arial Narrow" pitchFamily="34" charset="0"/>
              </a:rPr>
              <a:t>обеспечение условий для образования детей  дошкольного возраста с задержкой психического развития с учетом их индивидуально-типологических особенностей и особых образовательных потребностей. Реализация программы предполагает психолого-педагогическую и коррекционно-развивающую поддержку позитивной </a:t>
            </a:r>
            <a:r>
              <a:rPr lang="ru-RU" sz="1600" dirty="0" err="1" smtClean="0">
                <a:solidFill>
                  <a:schemeClr val="accent4"/>
                </a:solidFill>
                <a:latin typeface="Arial Narrow" pitchFamily="34" charset="0"/>
              </a:rPr>
              <a:t>абилитации</a:t>
            </a:r>
            <a:r>
              <a:rPr lang="ru-RU" sz="1600" dirty="0" smtClean="0">
                <a:solidFill>
                  <a:schemeClr val="accent4"/>
                </a:solidFill>
                <a:latin typeface="Arial Narrow" pitchFamily="34" charset="0"/>
              </a:rPr>
              <a:t> и социализации, развития личности детей дошкольного возраста с ЗПР, формирование и развитие компетенций, обеспечивающих преемственность между первым (дошкольным) и вторым этапом (начальной школой) образования.</a:t>
            </a:r>
          </a:p>
          <a:p>
            <a:r>
              <a:rPr lang="ru-RU" sz="2000" b="1" dirty="0" smtClean="0">
                <a:solidFill>
                  <a:schemeClr val="accent4"/>
                </a:solidFill>
                <a:latin typeface="Arial Narrow" pitchFamily="34" charset="0"/>
              </a:rPr>
              <a:t> </a:t>
            </a:r>
            <a:endParaRPr lang="ru-RU" sz="2000" dirty="0" smtClean="0">
              <a:solidFill>
                <a:schemeClr val="accent4"/>
              </a:solidFill>
              <a:latin typeface="Arial Narrow" pitchFamily="34" charset="0"/>
            </a:endParaRPr>
          </a:p>
          <a:p>
            <a:r>
              <a:rPr lang="ru-RU" dirty="0" smtClean="0">
                <a:solidFill>
                  <a:schemeClr val="accent4"/>
                </a:solidFill>
                <a:latin typeface="Arial Narrow" pitchFamily="34" charset="0"/>
              </a:rPr>
              <a:t> </a:t>
            </a:r>
            <a:r>
              <a:rPr lang="ru-RU" sz="1600" dirty="0" smtClean="0">
                <a:solidFill>
                  <a:schemeClr val="accent4"/>
                </a:solidFill>
                <a:latin typeface="Arial Narrow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solidFill>
                <a:schemeClr val="accent4"/>
              </a:solidFill>
              <a:effectLst/>
              <a:latin typeface="Arial Narrow" pitchFamily="34" charset="0"/>
              <a:ea typeface="Candara" panose="020E05020303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0554" y="2104346"/>
            <a:ext cx="11356646" cy="4577807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/>
                </a:solidFill>
                <a:latin typeface="Arial Narrow" pitchFamily="34" charset="0"/>
              </a:rPr>
              <a:t>Задачи адаптированной образовательной Программы:</a:t>
            </a:r>
            <a:endParaRPr lang="ru-RU" dirty="0" smtClean="0">
              <a:solidFill>
                <a:schemeClr val="accent4"/>
              </a:solidFill>
              <a:latin typeface="Arial Narrow" pitchFamily="34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4"/>
                </a:solidFill>
                <a:latin typeface="Arial Narrow" pitchFamily="34" charset="0"/>
              </a:rPr>
              <a:t>создание благоприятных условий для всестороннего развития и образования детей с ЗПР в соответствии с их возрастными, индивидуально-типологическими особенностями и особыми образовательными потребностями;  амплификации образовательных воздействий.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4"/>
                </a:solidFill>
                <a:latin typeface="Arial Narrow" pitchFamily="34" charset="0"/>
              </a:rPr>
              <a:t>создание оптимальных условий для охраны и укрепления физического и психического здоровья детей с ЗПР;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4"/>
                </a:solidFill>
                <a:latin typeface="Arial Narrow" pitchFamily="34" charset="0"/>
              </a:rPr>
              <a:t>обеспечение психолого-педагогических условий для развития способностей и личностного потенциала каждого ребенка как субъекта отношений с самим собой, с другими детьми, взрослыми и окружающим миром;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4"/>
                </a:solidFill>
                <a:latin typeface="Arial Narrow" pitchFamily="34" charset="0"/>
              </a:rPr>
              <a:t>целенаправленное комплексное психолого-педагогическое сопровождение ребёнка с ЗПР и квалифицированная коррекция недостатков в развитии.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4"/>
                </a:solidFill>
                <a:latin typeface="Arial Narrow" pitchFamily="34" charset="0"/>
              </a:rPr>
              <a:t>выстраивание индивидуального коррекционно-образовательного маршрута на основе изучения особенностей развития ребенка, его потенциальных возможностей и способностей;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4"/>
                </a:solidFill>
                <a:latin typeface="Arial Narrow" pitchFamily="34" charset="0"/>
              </a:rPr>
              <a:t>подготовка детей с ЗПР ко второй ступени (начальная школа) обучения с учетом целевых ориентиров ДО;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4"/>
                </a:solidFill>
                <a:latin typeface="Arial Narrow" pitchFamily="34" charset="0"/>
              </a:rPr>
              <a:t>взаимодействие с семьей для обеспечения полноценного развития детей с ЗПР; оказание консультативной и методической помощи родителям в вопросах коррекционного воспитания, обучения и оздоровления детей с ЗПР.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4"/>
                </a:solidFill>
                <a:latin typeface="Arial Narrow" pitchFamily="34" charset="0"/>
              </a:rPr>
              <a:t>обеспечение необходимых санитарно-гигиенических условий, проектирование специальной предметно-пространственной развивающей среды, создание атмосферы психологического комфорта.</a:t>
            </a:r>
          </a:p>
        </p:txBody>
      </p:sp>
    </p:spTree>
    <p:extLst>
      <p:ext uri="{BB962C8B-B14F-4D97-AF65-F5344CB8AC3E}">
        <p14:creationId xmlns:p14="http://schemas.microsoft.com/office/powerpoint/2010/main" val="283842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старший воспитатель\картинки1\звездочк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06482" y="2844014"/>
            <a:ext cx="2438405" cy="2438405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52540" y="548640"/>
            <a:ext cx="11492457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b="1" dirty="0" smtClean="0"/>
              <a:t> </a:t>
            </a:r>
            <a:r>
              <a:rPr lang="ru-RU" sz="2000" b="1" dirty="0" smtClean="0">
                <a:solidFill>
                  <a:schemeClr val="accent4"/>
                </a:solidFill>
              </a:rPr>
              <a:t>Принципы и подходы к реализации программы.</a:t>
            </a:r>
          </a:p>
          <a:p>
            <a:pPr lvl="1" algn="ctr"/>
            <a:endParaRPr lang="ru-RU" sz="2000" dirty="0" smtClean="0">
              <a:solidFill>
                <a:schemeClr val="accent4"/>
              </a:solidFill>
            </a:endParaRPr>
          </a:p>
          <a:p>
            <a:pPr algn="just"/>
            <a:r>
              <a:rPr lang="ru-RU" dirty="0" smtClean="0">
                <a:solidFill>
                  <a:schemeClr val="accent4"/>
                </a:solidFill>
              </a:rPr>
              <a:t>Реализация содержания всех образовательных областей основывается на следующих принципах: </a:t>
            </a:r>
            <a:endParaRPr lang="ru-RU" sz="1600" dirty="0" smtClean="0">
              <a:solidFill>
                <a:schemeClr val="accent4"/>
              </a:solidFill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4"/>
                </a:solidFill>
              </a:rPr>
              <a:t>Принцип полноценного проживания ребенком всех этапов детства (младенческого, раннего и дошкольного возраста), обогащение (амплификация) детского развития.</a:t>
            </a:r>
            <a:endParaRPr lang="ru-RU" sz="1600" dirty="0" smtClean="0">
              <a:solidFill>
                <a:schemeClr val="accent4"/>
              </a:solidFill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4"/>
                </a:solidFill>
              </a:rPr>
              <a:t>Принцип построения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дошкольного образования.</a:t>
            </a:r>
            <a:endParaRPr lang="ru-RU" sz="1600" dirty="0" smtClean="0">
              <a:solidFill>
                <a:schemeClr val="accent4"/>
              </a:solidFill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4"/>
                </a:solidFill>
              </a:rPr>
              <a:t>Принцип содействия и сотрудничества детей и взрослых, признания ребенка полноценным участником (субъектом) образовательных отношений.</a:t>
            </a:r>
            <a:endParaRPr lang="ru-RU" sz="1600" dirty="0" smtClean="0">
              <a:solidFill>
                <a:schemeClr val="accent4"/>
              </a:solidFill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4"/>
                </a:solidFill>
              </a:rPr>
              <a:t>Принцип поддержки инициативы детей в различных видах деятельности.</a:t>
            </a:r>
            <a:endParaRPr lang="ru-RU" sz="1600" dirty="0" smtClean="0">
              <a:solidFill>
                <a:schemeClr val="accent4"/>
              </a:solidFill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4"/>
                </a:solidFill>
              </a:rPr>
              <a:t>Принцип сотрудничества с семьей, приобщения детей к </a:t>
            </a:r>
            <a:r>
              <a:rPr lang="ru-RU" dirty="0" err="1" smtClean="0">
                <a:solidFill>
                  <a:schemeClr val="accent4"/>
                </a:solidFill>
              </a:rPr>
              <a:t>социокультурным</a:t>
            </a:r>
            <a:r>
              <a:rPr lang="ru-RU" dirty="0" smtClean="0">
                <a:solidFill>
                  <a:schemeClr val="accent4"/>
                </a:solidFill>
              </a:rPr>
              <a:t> нормам, </a:t>
            </a:r>
          </a:p>
          <a:p>
            <a:pPr lvl="0" algn="just"/>
            <a:r>
              <a:rPr lang="ru-RU" dirty="0" smtClean="0">
                <a:solidFill>
                  <a:schemeClr val="accent4"/>
                </a:solidFill>
              </a:rPr>
              <a:t>традициям семьи, общества и государства.</a:t>
            </a:r>
            <a:endParaRPr lang="ru-RU" sz="1600" dirty="0" smtClean="0">
              <a:solidFill>
                <a:schemeClr val="accent4"/>
              </a:solidFill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4"/>
                </a:solidFill>
              </a:rPr>
              <a:t>Принцип последовательности (от простого к сложному), </a:t>
            </a:r>
            <a:endParaRPr lang="ru-RU" sz="1600" dirty="0" smtClean="0">
              <a:solidFill>
                <a:schemeClr val="accent4"/>
              </a:solidFill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4"/>
                </a:solidFill>
              </a:rPr>
              <a:t>Принцип систематичности, </a:t>
            </a:r>
            <a:endParaRPr lang="ru-RU" sz="1600" dirty="0" smtClean="0">
              <a:solidFill>
                <a:schemeClr val="accent4"/>
              </a:solidFill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4"/>
                </a:solidFill>
              </a:rPr>
              <a:t>Принцип доступности и повторяемости материала,</a:t>
            </a:r>
            <a:endParaRPr lang="ru-RU" sz="1600" dirty="0" smtClean="0">
              <a:solidFill>
                <a:schemeClr val="accent4"/>
              </a:solidFill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4"/>
                </a:solidFill>
              </a:rPr>
              <a:t>Принцип  формирования познавательных интересов и познавательных действий ребенка в различных видах деятельности.</a:t>
            </a:r>
            <a:endParaRPr lang="ru-RU" sz="1600" dirty="0" smtClean="0">
              <a:solidFill>
                <a:schemeClr val="accent4"/>
              </a:solidFill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4"/>
                </a:solidFill>
              </a:rPr>
              <a:t>Принцип возрастной адекватности дошкольного образования (соответствия условий, требований, методов возрасту и особенностям развития).</a:t>
            </a:r>
            <a:endParaRPr lang="ru-RU" sz="1600" dirty="0" smtClean="0">
              <a:solidFill>
                <a:schemeClr val="accent4"/>
              </a:solidFill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4"/>
                </a:solidFill>
              </a:rPr>
              <a:t>Принцип учета этнокультурной ситуации развития детей.</a:t>
            </a:r>
          </a:p>
          <a:p>
            <a:pPr lvl="0" algn="just">
              <a:buFont typeface="Arial" pitchFamily="34" charset="0"/>
              <a:buChar char="•"/>
            </a:pPr>
            <a:endParaRPr lang="ru-RU" sz="1600" dirty="0" smtClean="0">
              <a:solidFill>
                <a:schemeClr val="accent4"/>
              </a:solidFill>
            </a:endParaRPr>
          </a:p>
          <a:p>
            <a:pPr lvl="0" algn="just">
              <a:buFont typeface="Arial" pitchFamily="34" charset="0"/>
              <a:buChar char="•"/>
            </a:pPr>
            <a:endParaRPr lang="ru-RU" sz="16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05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1857" y="717452"/>
            <a:ext cx="10198139" cy="534573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2000" i="1" dirty="0" smtClean="0">
                <a:solidFill>
                  <a:schemeClr val="accent4"/>
                </a:solidFill>
                <a:latin typeface="Book Antiqua" pitchFamily="18" charset="0"/>
                <a:cs typeface="Times New Roman" pitchFamily="18" charset="0"/>
              </a:rPr>
              <a:t>Направления развития и образования детей</a:t>
            </a:r>
            <a:br>
              <a:rPr lang="ru-RU" sz="2000" i="1" dirty="0" smtClean="0">
                <a:solidFill>
                  <a:schemeClr val="accent4"/>
                </a:solidFill>
                <a:latin typeface="Book Antiqua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chemeClr val="accent4"/>
                </a:solidFill>
                <a:latin typeface="Book Antiqua" pitchFamily="18" charset="0"/>
                <a:cs typeface="Times New Roman" pitchFamily="18" charset="0"/>
              </a:rPr>
              <a:t>(образовательные области)</a:t>
            </a:r>
            <a:endParaRPr lang="ru-RU" sz="2000" i="1" dirty="0">
              <a:solidFill>
                <a:schemeClr val="accent4"/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572" y="1336431"/>
            <a:ext cx="10719583" cy="5162843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2300" b="1" i="1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Образовательная область «Социально-коммуникативное развитие»</a:t>
            </a:r>
          </a:p>
          <a:p>
            <a:endParaRPr lang="ru-RU" sz="2300" b="1" i="1" dirty="0" smtClean="0">
              <a:solidFill>
                <a:schemeClr val="accent4"/>
              </a:solidFill>
              <a:latin typeface="Arial Narrow" pitchFamily="34" charset="0"/>
            </a:endParaRPr>
          </a:p>
          <a:p>
            <a:pPr algn="just"/>
            <a:r>
              <a:rPr lang="ru-RU" sz="2300" dirty="0" smtClean="0">
                <a:solidFill>
                  <a:schemeClr val="accent4"/>
                </a:solidFill>
                <a:latin typeface="Arial Narrow" pitchFamily="34" charset="0"/>
              </a:rPr>
              <a:t> «Социально-коммуникативное развитие» направлено 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</a:t>
            </a:r>
            <a:r>
              <a:rPr lang="ru-RU" sz="2300" dirty="0" err="1" smtClean="0">
                <a:solidFill>
                  <a:schemeClr val="accent4"/>
                </a:solidFill>
                <a:latin typeface="Arial Narrow" pitchFamily="34" charset="0"/>
              </a:rPr>
              <a:t>саморегуляции</a:t>
            </a:r>
            <a:r>
              <a:rPr lang="ru-RU" sz="2300" dirty="0" smtClean="0">
                <a:solidFill>
                  <a:schemeClr val="accent4"/>
                </a:solidFill>
                <a:latin typeface="Arial Narrow" pitchFamily="34" charset="0"/>
              </a:rPr>
              <a:t>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природе.</a:t>
            </a:r>
          </a:p>
          <a:p>
            <a:pPr algn="just"/>
            <a:endParaRPr lang="ru-RU" sz="2300" dirty="0" smtClean="0">
              <a:solidFill>
                <a:schemeClr val="accent4">
                  <a:lumMod val="75000"/>
                </a:schemeClr>
              </a:solidFill>
              <a:latin typeface="Arial Narrow" pitchFamily="34" charset="0"/>
            </a:endParaRPr>
          </a:p>
          <a:p>
            <a:pPr algn="ctr"/>
            <a:r>
              <a:rPr lang="ru-RU" sz="2300" b="1" i="1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Образовательная область «Познавательное развитие»</a:t>
            </a:r>
          </a:p>
          <a:p>
            <a:endParaRPr lang="ru-RU" sz="2300" b="1" i="1" dirty="0" smtClean="0">
              <a:solidFill>
                <a:schemeClr val="accent4"/>
              </a:solidFill>
              <a:latin typeface="Arial Narrow" pitchFamily="34" charset="0"/>
            </a:endParaRPr>
          </a:p>
          <a:p>
            <a:pPr algn="just"/>
            <a:r>
              <a:rPr lang="ru-RU" sz="2300" dirty="0" smtClean="0">
                <a:solidFill>
                  <a:schemeClr val="accent4"/>
                </a:solidFill>
                <a:latin typeface="Arial Narrow" pitchFamily="34" charset="0"/>
              </a:rPr>
              <a:t>Познавательное развитие предполагает 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</a:t>
            </a:r>
            <a:r>
              <a:rPr lang="ru-RU" sz="2300" dirty="0" err="1" smtClean="0">
                <a:solidFill>
                  <a:schemeClr val="accent4"/>
                </a:solidFill>
                <a:latin typeface="Arial Narrow" pitchFamily="34" charset="0"/>
              </a:rPr>
              <a:t>социокультурных</a:t>
            </a:r>
            <a:r>
              <a:rPr lang="ru-RU" sz="2300" dirty="0" smtClean="0">
                <a:solidFill>
                  <a:schemeClr val="accent4"/>
                </a:solidFill>
                <a:latin typeface="Arial Narrow" pitchFamily="34" charset="0"/>
              </a:rPr>
              <a:t>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182" y="633046"/>
            <a:ext cx="10241280" cy="604911"/>
          </a:xfrm>
        </p:spPr>
        <p:txBody>
          <a:bodyPr/>
          <a:lstStyle/>
          <a:p>
            <a:r>
              <a:rPr lang="ru-RU" sz="2000" i="1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Направления развития и образования детей(образовательные области)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2369" y="1322364"/>
            <a:ext cx="11169748" cy="5247248"/>
          </a:xfrm>
        </p:spPr>
        <p:txBody>
          <a:bodyPr>
            <a:normAutofit fontScale="70000" lnSpcReduction="20000"/>
          </a:bodyPr>
          <a:lstStyle/>
          <a:p>
            <a:pPr fontAlgn="t"/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Образовательная область «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Речевое развитие»</a:t>
            </a:r>
          </a:p>
          <a:p>
            <a:pPr algn="just" fontAlgn="t"/>
            <a:r>
              <a:rPr lang="ru-RU" dirty="0" smtClean="0">
                <a:solidFill>
                  <a:schemeClr val="accent4"/>
                </a:solidFill>
              </a:rPr>
              <a:t> Речевое развитие включает 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аналитико-синтетической активности как предпосылки обучения грамоте.</a:t>
            </a:r>
          </a:p>
          <a:p>
            <a:pPr fontAlgn="t"/>
            <a:endParaRPr lang="ru-RU" dirty="0" smtClean="0">
              <a:solidFill>
                <a:schemeClr val="accent4"/>
              </a:solidFill>
            </a:endParaRPr>
          </a:p>
          <a:p>
            <a:pPr fontAlgn="t"/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Образовательная область «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Художественно-эстетическое развитие»</a:t>
            </a:r>
          </a:p>
          <a:p>
            <a:pPr algn="just" fontAlgn="t"/>
            <a:r>
              <a:rPr lang="ru-RU" dirty="0" smtClean="0">
                <a:solidFill>
                  <a:schemeClr val="accent4"/>
                </a:solidFill>
              </a:rPr>
              <a:t> Художественно-эстетическое развитие предполагает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др.).</a:t>
            </a:r>
          </a:p>
          <a:p>
            <a:pPr fontAlgn="t"/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Образовательная область  «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Физическое развитие»</a:t>
            </a:r>
          </a:p>
          <a:p>
            <a:pPr algn="just" fontAlgn="t"/>
            <a:r>
              <a:rPr lang="ru-RU" dirty="0" smtClean="0">
                <a:solidFill>
                  <a:schemeClr val="accent4"/>
                </a:solidFill>
              </a:rPr>
              <a:t>Физическое развитие включает 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организму,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</a:t>
            </a:r>
            <a:r>
              <a:rPr lang="ru-RU" dirty="0" err="1" smtClean="0">
                <a:solidFill>
                  <a:schemeClr val="accent4"/>
                </a:solidFill>
              </a:rPr>
              <a:t>саморегуляции</a:t>
            </a:r>
            <a:r>
              <a:rPr lang="ru-RU" dirty="0" smtClean="0">
                <a:solidFill>
                  <a:schemeClr val="accent4"/>
                </a:solidFill>
              </a:rPr>
              <a:t> в двигательной сфере;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5762" y="267286"/>
            <a:ext cx="11169746" cy="759655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200" dirty="0" smtClean="0"/>
              <a:t>Виды детской деятельности  детей: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1015" y="1181686"/>
            <a:ext cx="11732455" cy="3868615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endParaRPr lang="ru-RU" sz="1400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https://png.pngtree.com/png-clipart/20190114/ourlarge/pngtree-rainbow-cartoon-children-rainbow-color-cartoon-clouds-png-image_33171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353" y="984738"/>
            <a:ext cx="5725551" cy="5233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3854548" y="1237957"/>
            <a:ext cx="8074855" cy="5430130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Игровая- </a:t>
            </a:r>
            <a:r>
              <a:rPr lang="ru-RU" sz="12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включает дидактические, сюжетно-ролевые, развивающие, подвижные игры, игры-путешествия, игровые проблемные ситуации, игры-инсценировки, игры-этюды, игры-театрализации и другие виды игры.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Коммуникативная - </a:t>
            </a:r>
            <a:r>
              <a:rPr lang="ru-RU" sz="12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включае</a:t>
            </a:r>
            <a:r>
              <a:rPr lang="ru-RU" sz="12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2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ситуации-общении, освоение всех компонентов устной речи в  совместной деятельности со взрослыми, освоение культуры общения и этикета в специально-организованных ситуациях, воспитание толерантности, подготовке к обучению грамоте – в старшем дошкольном возрасте.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Познавательно-исследовательская</a:t>
            </a:r>
            <a:r>
              <a:rPr lang="ru-RU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2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включает создание проектов, познание  объектов окружающего мира и экспериментирования с ними, сенсорное и математическое развитие детей в обследовательской, игровой, экспериментальной деятельности</a:t>
            </a:r>
            <a:r>
              <a:rPr lang="ru-RU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Восприятие художественной литературы и фольклора </a:t>
            </a:r>
            <a:r>
              <a:rPr lang="ru-RU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2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включает чтение, рассказывание сказок, прослушивание аудиозаписей.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конструирование и изобразительная деятельность </a:t>
            </a:r>
            <a:r>
              <a:rPr lang="ru-RU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2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включает конструирование с использованием различных видов конструкторов, бумаги, природного и иного материала, рисование, лепка, аппликация,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музыкальная </a:t>
            </a:r>
            <a:r>
              <a:rPr lang="ru-RU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2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включает восприятие и понимание смысла музыкальных произведений, пение, музыкально-ритмические движения, игры на детских музыкальных инструментах);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двигательная </a:t>
            </a:r>
            <a:r>
              <a:rPr lang="ru-RU" sz="12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– включает овладение основными  видами движений, различные формы активности ребенка.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endParaRPr lang="ru-RU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thumbs.dreamstime.com/b/%D0%B7%D0%B2%D0%B5%D0%B7%D0%B4%D0%B0-%D0%B4%D0%BE%D1%81%D1%82%D0%B8%D0%B3%D0%B0%D0%B5%D0%BC%D0%BE%D1%81%D1%82%D0%B8-73009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62207"/>
            <a:ext cx="4431323" cy="4471904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39151" y="478300"/>
            <a:ext cx="116761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tx2"/>
                </a:solidFill>
              </a:rPr>
              <a:t>Характеристика взаимодействия педагогического коллектива с семьями воспитанников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304714" y="1350498"/>
            <a:ext cx="7427741" cy="523318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Семья и дошкольные учреждения – два важных института социализации ребенка.  Только взаимодействие  этих социальных институтов могут обеспечить успешную социализацию ребенка, коррекцию проблемного поля  и его всестороннее  развитие.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Мы рассматриваем педагогическое взаимодействие в системе детский сад – семья как особую форму взаимосвязи между участниками образовательного процесса, предусматривающая   взаимообогащение интеллектуальной, эмоциональной,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деятельностной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сферы всех субъектов образовательного процесса.</a:t>
            </a:r>
          </a:p>
          <a:p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tx2"/>
                </a:solidFill>
              </a:rPr>
              <a:t>Цель взаимодействия детского сада и семьи</a:t>
            </a:r>
            <a:r>
              <a:rPr lang="ru-RU" dirty="0" smtClean="0">
                <a:solidFill>
                  <a:schemeClr val="tx2"/>
                </a:solidFill>
              </a:rPr>
              <a:t>: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повышение педагогической  компетентности  педагогов и родителей,  на основе этого  построение эффективного  взаимодействия  с  семьями  воспитанников в  целях  полноценного развития каждого ребенка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951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1918</TotalTime>
  <Words>1494</Words>
  <Application>Microsoft Office PowerPoint</Application>
  <PresentationFormat>Произвольный</PresentationFormat>
  <Paragraphs>147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Направления развития и образования детей (образовательные области)</vt:lpstr>
      <vt:lpstr>Направления развития и образования детей(образовательные области)</vt:lpstr>
      <vt:lpstr>  Виды детской деятельности  детей: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</dc:title>
  <dc:creator>МБДОУ №15</dc:creator>
  <cp:lastModifiedBy>Пользователь Windows</cp:lastModifiedBy>
  <cp:revision>96</cp:revision>
  <dcterms:created xsi:type="dcterms:W3CDTF">2016-07-14T13:25:58Z</dcterms:created>
  <dcterms:modified xsi:type="dcterms:W3CDTF">2021-01-24T10:32:46Z</dcterms:modified>
</cp:coreProperties>
</file>